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E8895EE-24AD-4585-81F8-DB5F1A2CC91E}"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30C3979-3BD8-4200-8D1D-3A17C700C4EC}"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E8895EE-24AD-4585-81F8-DB5F1A2CC91E}"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30C3979-3BD8-4200-8D1D-3A17C700C4EC}"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E8895EE-24AD-4585-81F8-DB5F1A2CC91E}"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30C3979-3BD8-4200-8D1D-3A17C700C4EC}" type="slidenum">
              <a:rPr lang="es-CO" smtClean="0"/>
              <a:t>‹Nº›</a:t>
            </a:fld>
            <a:endParaRPr lang="es-CO"/>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E8895EE-24AD-4585-81F8-DB5F1A2CC91E}"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30C3979-3BD8-4200-8D1D-3A17C700C4EC}" type="slidenum">
              <a:rPr lang="es-CO" smtClean="0"/>
              <a:t>‹Nº›</a:t>
            </a:fld>
            <a:endParaRPr lang="es-CO"/>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E8895EE-24AD-4585-81F8-DB5F1A2CC91E}" type="datetimeFigureOut">
              <a:rPr lang="es-CO" smtClean="0"/>
              <a:t>22/09/2014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30C3979-3BD8-4200-8D1D-3A17C700C4EC}"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E8895EE-24AD-4585-81F8-DB5F1A2CC91E}" type="datetimeFigureOut">
              <a:rPr lang="es-CO" smtClean="0"/>
              <a:t>22/09/2014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30C3979-3BD8-4200-8D1D-3A17C700C4EC}" type="slidenum">
              <a:rPr lang="es-CO" smtClean="0"/>
              <a:t>‹Nº›</a:t>
            </a:fld>
            <a:endParaRPr lang="es-CO"/>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E8895EE-24AD-4585-81F8-DB5F1A2CC91E}" type="datetimeFigureOut">
              <a:rPr lang="es-CO" smtClean="0"/>
              <a:t>22/09/2014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730C3979-3BD8-4200-8D1D-3A17C700C4EC}"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E8895EE-24AD-4585-81F8-DB5F1A2CC91E}" type="datetimeFigureOut">
              <a:rPr lang="es-CO" smtClean="0"/>
              <a:t>22/09/2014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730C3979-3BD8-4200-8D1D-3A17C700C4EC}"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E8895EE-24AD-4585-81F8-DB5F1A2CC91E}" type="datetimeFigureOut">
              <a:rPr lang="es-CO" smtClean="0"/>
              <a:t>22/09/2014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730C3979-3BD8-4200-8D1D-3A17C700C4EC}"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E8895EE-24AD-4585-81F8-DB5F1A2CC91E}" type="datetimeFigureOut">
              <a:rPr lang="es-CO" smtClean="0"/>
              <a:t>22/09/2014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30C3979-3BD8-4200-8D1D-3A17C700C4EC}" type="slidenum">
              <a:rPr lang="es-CO" smtClean="0"/>
              <a:t>‹Nº›</a:t>
            </a:fld>
            <a:endParaRPr lang="es-CO"/>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E8895EE-24AD-4585-81F8-DB5F1A2CC91E}" type="datetimeFigureOut">
              <a:rPr lang="es-CO" smtClean="0"/>
              <a:t>22/09/2014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30C3979-3BD8-4200-8D1D-3A17C700C4EC}" type="slidenum">
              <a:rPr lang="es-CO" smtClean="0"/>
              <a:t>‹Nº›</a:t>
            </a:fld>
            <a:endParaRPr lang="es-CO"/>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E8895EE-24AD-4585-81F8-DB5F1A2CC91E}" type="datetimeFigureOut">
              <a:rPr lang="es-CO" smtClean="0"/>
              <a:t>22/09/2014</a:t>
            </a:fld>
            <a:endParaRPr lang="es-CO"/>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CO"/>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30C3979-3BD8-4200-8D1D-3A17C700C4EC}" type="slidenum">
              <a:rPr lang="es-CO" smtClean="0"/>
              <a:t>‹Nº›</a:t>
            </a:fld>
            <a:endParaRPr lang="es-CO"/>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476672"/>
            <a:ext cx="7772400" cy="1780108"/>
          </a:xfrm>
        </p:spPr>
        <p:txBody>
          <a:bodyPr>
            <a:noAutofit/>
          </a:bodyPr>
          <a:lstStyle/>
          <a:p>
            <a:r>
              <a:rPr lang="es-CO" sz="7200" dirty="0"/>
              <a:t>ABDULA Y EL GENIO</a:t>
            </a:r>
          </a:p>
        </p:txBody>
      </p:sp>
      <p:sp>
        <p:nvSpPr>
          <p:cNvPr id="3" name="2 Subtítulo"/>
          <p:cNvSpPr>
            <a:spLocks noGrp="1"/>
          </p:cNvSpPr>
          <p:nvPr>
            <p:ph type="subTitle" idx="1"/>
          </p:nvPr>
        </p:nvSpPr>
        <p:spPr/>
        <p:txBody>
          <a:bodyPr/>
          <a:lstStyle/>
          <a:p>
            <a:endParaRPr lang="es-CO" dirty="0"/>
          </a:p>
        </p:txBody>
      </p:sp>
      <p:pic>
        <p:nvPicPr>
          <p:cNvPr id="4" name="Picture 2" descr="Abdula y el geni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7744" y="2276872"/>
            <a:ext cx="4176464" cy="3614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312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240725383"/>
              </p:ext>
            </p:extLst>
          </p:nvPr>
        </p:nvGraphicFramePr>
        <p:xfrm>
          <a:off x="574485" y="548680"/>
          <a:ext cx="7552878" cy="1531620"/>
        </p:xfrm>
        <a:graphic>
          <a:graphicData uri="http://schemas.openxmlformats.org/drawingml/2006/table">
            <a:tbl>
              <a:tblPr/>
              <a:tblGrid>
                <a:gridCol w="7552878"/>
              </a:tblGrid>
              <a:tr h="1440160">
                <a:tc>
                  <a:txBody>
                    <a:bodyPr/>
                    <a:lstStyle/>
                    <a:p>
                      <a:pPr algn="ctr"/>
                      <a:r>
                        <a:rPr lang="es-CO" sz="1400" dirty="0">
                          <a:effectLst/>
                          <a:latin typeface="Verdana"/>
                        </a:rPr>
                        <a:t>Allí donde las arenas doradas del desierto lindan con el profundo mar azul vivía una vez un pobre pescador llamado </a:t>
                      </a:r>
                      <a:r>
                        <a:rPr lang="es-CO" sz="1400" dirty="0" err="1">
                          <a:effectLst/>
                          <a:latin typeface="Verdana"/>
                        </a:rPr>
                        <a:t>Abdula</a:t>
                      </a:r>
                      <a:r>
                        <a:rPr lang="es-CO" sz="1400" dirty="0">
                          <a:effectLst/>
                          <a:latin typeface="Verdana"/>
                        </a:rPr>
                        <a:t>. Pasaba horas y horas en la playa echando su red al agua.</a:t>
                      </a:r>
                    </a:p>
                    <a:p>
                      <a:pPr algn="ctr"/>
                      <a:r>
                        <a:rPr lang="es-CO" sz="1400" dirty="0">
                          <a:effectLst/>
                          <a:latin typeface="Verdana"/>
                        </a:rPr>
                        <a:t>La mayor parte de los días tenía suerte y pescaba algo. Pero un día la suerte le volvió la espalda. La primera vez que lanzó su red recogió un paquete de algas verdes y viscosas. La segunda, un montón de fuentes y platos rotos. Y la tercera, una masa de pegajoso limo negro.</a:t>
                      </a:r>
                    </a:p>
                  </a:txBody>
                  <a:tcPr marL="19050" marR="19050" marT="19050" marB="19050">
                    <a:lnL>
                      <a:noFill/>
                    </a:lnL>
                    <a:lnR>
                      <a:noFill/>
                    </a:lnR>
                    <a:lnT>
                      <a:noFill/>
                    </a:lnT>
                    <a:lnB>
                      <a:noFill/>
                    </a:lnB>
                  </a:tcPr>
                </a:tc>
              </a:tr>
            </a:tbl>
          </a:graphicData>
        </a:graphic>
      </p:graphicFrame>
      <p:sp>
        <p:nvSpPr>
          <p:cNvPr id="3" name="2 Título"/>
          <p:cNvSpPr>
            <a:spLocks noGrp="1"/>
          </p:cNvSpPr>
          <p:nvPr>
            <p:ph type="title"/>
          </p:nvPr>
        </p:nvSpPr>
        <p:spPr>
          <a:xfrm>
            <a:off x="-1188640" y="404664"/>
            <a:ext cx="384606" cy="858424"/>
          </a:xfrm>
        </p:spPr>
        <p:txBody>
          <a:bodyPr/>
          <a:lstStyle/>
          <a:p>
            <a:endParaRPr lang="es-CO" dirty="0"/>
          </a:p>
        </p:txBody>
      </p:sp>
      <p:sp>
        <p:nvSpPr>
          <p:cNvPr id="5" name="Rectangle 1"/>
          <p:cNvSpPr>
            <a:spLocks noChangeArrowheads="1"/>
          </p:cNvSpPr>
          <p:nvPr/>
        </p:nvSpPr>
        <p:spPr bwMode="auto">
          <a:xfrm>
            <a:off x="841806" y="4105989"/>
            <a:ext cx="22955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1000" b="0" i="0" u="none" strike="noStrike" cap="none" normalizeH="0" baseline="0" dirty="0" smtClean="0">
                <a:ln>
                  <a:noFill/>
                </a:ln>
                <a:solidFill>
                  <a:schemeClr val="tx1"/>
                </a:solidFill>
                <a:effectLst/>
                <a:latin typeface="Verdana" pitchFamily="34" charset="0"/>
                <a:cs typeface="Arial" pitchFamily="34" charset="0"/>
              </a:rPr>
              <a:t> </a:t>
            </a:r>
            <a:endParaRPr kumimoji="0" lang="es-CO" altLang="es-CO" sz="39200" b="0" i="0" u="none" strike="noStrike" cap="none" normalizeH="0" baseline="0" dirty="0" smtClean="0">
              <a:ln>
                <a:noFill/>
              </a:ln>
              <a:solidFill>
                <a:schemeClr val="tx1"/>
              </a:solidFill>
              <a:effectLst/>
              <a:latin typeface="Verdana" pitchFamily="34" charset="0"/>
              <a:cs typeface="Arial" pitchFamily="34" charset="0"/>
            </a:endParaRPr>
          </a:p>
        </p:txBody>
      </p:sp>
      <p:sp>
        <p:nvSpPr>
          <p:cNvPr id="7" name="6 CuadroTexto"/>
          <p:cNvSpPr txBox="1"/>
          <p:nvPr/>
        </p:nvSpPr>
        <p:spPr>
          <a:xfrm>
            <a:off x="323528" y="2597882"/>
            <a:ext cx="8640960" cy="4247317"/>
          </a:xfrm>
          <a:prstGeom prst="rect">
            <a:avLst/>
          </a:prstGeom>
          <a:noFill/>
        </p:spPr>
        <p:txBody>
          <a:bodyPr wrap="square" rtlCol="0">
            <a:spAutoFit/>
          </a:bodyPr>
          <a:lstStyle/>
          <a:p>
            <a:r>
              <a:rPr lang="es-CO" dirty="0"/>
              <a:t>"</a:t>
            </a:r>
            <a:r>
              <a:rPr lang="es-CO" sz="1400" dirty="0"/>
              <a:t>Un momento", pensó mientras miraba el fango que chorreaba de la red. "También hay una vieja botella. Me pregunto qué contendrá."</a:t>
            </a:r>
          </a:p>
          <a:p>
            <a:r>
              <a:rPr lang="es-CO" sz="1400" dirty="0" err="1"/>
              <a:t>Abdula</a:t>
            </a:r>
            <a:r>
              <a:rPr lang="es-CO" sz="1400" dirty="0"/>
              <a:t> intentó sacar el tapón. Al fin, después de tirar de él durante un rato, lo consiguió y una bocanada de polvo se escapó de la botella. El polvo se convirtió pronto en humo y tomó diversas coloraciones que empezaron a dibujar una forma: primero una cara, después un cuerpo... La figura creció y creció. En pocos segundos un enorme genio se elevó por encima del aterrado pescador.</a:t>
            </a:r>
          </a:p>
          <a:p>
            <a:r>
              <a:rPr lang="es-CO" sz="1400" dirty="0"/>
              <a:t>—¡Al fin libre! -rugió una voz más potente que el trueno-. ¡Libre después de tantos años! ¡Ahora voy a devorarte!</a:t>
            </a:r>
          </a:p>
          <a:p>
            <a:r>
              <a:rPr lang="es-CO" sz="1400" dirty="0" err="1"/>
              <a:t>Abdula</a:t>
            </a:r>
            <a:r>
              <a:rPr lang="es-CO" sz="1400" dirty="0"/>
              <a:t> apretó la cabeza entre sus manos y gritó:</a:t>
            </a:r>
          </a:p>
          <a:p>
            <a:r>
              <a:rPr lang="es-CO" sz="1400" dirty="0"/>
              <a:t>-¿Por qué? ¿Por qué? ¿Qué os he hecho?</a:t>
            </a:r>
          </a:p>
          <a:p>
            <a:r>
              <a:rPr lang="es-CO" sz="1400" dirty="0"/>
              <a:t>-¡Te cortaré en pedacitos! -exclamó el genio, al tiempo que mataba una bandada de pájaros que pasaba volando por encima de su hombro.</a:t>
            </a:r>
          </a:p>
          <a:p>
            <a:r>
              <a:rPr lang="es-CO" sz="1400" dirty="0"/>
              <a:t>-No lo hagáis, Señor Genio -suplicó </a:t>
            </a:r>
            <a:r>
              <a:rPr lang="es-CO" sz="1400" dirty="0" err="1"/>
              <a:t>Abdula</a:t>
            </a:r>
            <a:r>
              <a:rPr lang="es-CO" sz="1400" dirty="0"/>
              <a:t>. cayendo de rodillas- No quería molestaros. ¡Por favor, no me matéis!</a:t>
            </a:r>
          </a:p>
          <a:p>
            <a:r>
              <a:rPr lang="es-CO" sz="1400" dirty="0"/>
              <a:t>-¡Te haré trocitos y te arrojaré a los peces! -vociferó el genio, que desenfundó una enorme espada curvada con la que rozó la nariz del pescador.</a:t>
            </a:r>
          </a:p>
          <a:p>
            <a:r>
              <a:rPr lang="es-CO" sz="1400" dirty="0"/>
              <a:t>-¡Tened piedad! -lloró </a:t>
            </a:r>
            <a:r>
              <a:rPr lang="es-CO" sz="1400" dirty="0" err="1"/>
              <a:t>Abdula</a:t>
            </a:r>
            <a:r>
              <a:rPr lang="es-CO" sz="1400" dirty="0"/>
              <a:t>-¿Qué daño os he hecho yo?</a:t>
            </a:r>
          </a:p>
          <a:p>
            <a:r>
              <a:rPr lang="es-CO" sz="1400" dirty="0"/>
              <a:t>-¡Silencio! -tronó el genio. Gritó tan fuerte que el eco de su voz hizo entrar en erupción un volcán cercano-. ¡Cállate y te diré por qué voy a matarte!</a:t>
            </a:r>
          </a:p>
          <a:p>
            <a:r>
              <a:rPr lang="es-CO" sz="1400" dirty="0"/>
              <a:t>Y sin retirar su espada del rostro de </a:t>
            </a:r>
            <a:r>
              <a:rPr lang="es-CO" sz="1400" dirty="0" err="1"/>
              <a:t>Abdula</a:t>
            </a:r>
            <a:r>
              <a:rPr lang="es-CO" sz="1400" dirty="0"/>
              <a:t>, el genio comenzó su historia...</a:t>
            </a:r>
          </a:p>
          <a:p>
            <a:endParaRPr lang="es-CO" sz="1400" dirty="0"/>
          </a:p>
        </p:txBody>
      </p:sp>
    </p:spTree>
    <p:extLst>
      <p:ext uri="{BB962C8B-B14F-4D97-AF65-F5344CB8AC3E}">
        <p14:creationId xmlns:p14="http://schemas.microsoft.com/office/powerpoint/2010/main" val="1110082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flipH="1">
            <a:off x="-1980728" y="332656"/>
            <a:ext cx="997768" cy="570392"/>
          </a:xfrm>
        </p:spPr>
        <p:txBody>
          <a:bodyPr>
            <a:normAutofit fontScale="90000"/>
          </a:bodyPr>
          <a:lstStyle/>
          <a:p>
            <a:endParaRPr lang="es-CO" dirty="0"/>
          </a:p>
        </p:txBody>
      </p:sp>
      <p:sp>
        <p:nvSpPr>
          <p:cNvPr id="5" name="4 Marcador de contenido"/>
          <p:cNvSpPr>
            <a:spLocks noGrp="1"/>
          </p:cNvSpPr>
          <p:nvPr>
            <p:ph idx="1"/>
          </p:nvPr>
        </p:nvSpPr>
        <p:spPr>
          <a:xfrm>
            <a:off x="539552" y="692696"/>
            <a:ext cx="7624357" cy="5112568"/>
          </a:xfrm>
        </p:spPr>
        <p:txBody>
          <a:bodyPr>
            <a:normAutofit fontScale="77500" lnSpcReduction="20000"/>
          </a:bodyPr>
          <a:lstStyle/>
          <a:p>
            <a:pPr marL="0" indent="0">
              <a:buNone/>
            </a:pPr>
            <a:r>
              <a:rPr lang="es-CO" dirty="0"/>
              <a:t>El Gran Sultán </a:t>
            </a:r>
            <a:r>
              <a:rPr lang="es-CO" dirty="0" err="1"/>
              <a:t>Soleimán</a:t>
            </a:r>
            <a:r>
              <a:rPr lang="es-CO" dirty="0"/>
              <a:t> me encerró en esa botella para castigarme por los maleficios que realizaba en su reino. Me comprimió en esa horrible </a:t>
            </a:r>
            <a:r>
              <a:rPr lang="es-CO" dirty="0" err="1"/>
              <a:t>carcel</a:t>
            </a:r>
            <a:r>
              <a:rPr lang="es-CO" dirty="0"/>
              <a:t> de vidrio como una ballena prensada en un huevo. Luego la arrojó al mar. He permanecido durante siglos en el oscuro fango. Lo único que oía era mi propia respiración. Lo único que sentía eran los latidos de mi corazón. Mi única esperanza era ser pescado y liberado por un pescador.</a:t>
            </a:r>
          </a:p>
          <a:p>
            <a:pPr marL="0" indent="0">
              <a:buNone/>
            </a:pPr>
            <a:r>
              <a:rPr lang="es-CO" dirty="0"/>
              <a:t>Durante los primeros mil años grité: ¡Suéltenme! ¡Suéltenme! A quien me haga salir le otorgaré la realización de tres deseos. Pero nadie me oyó y nadie me liberó.</a:t>
            </a:r>
          </a:p>
          <a:p>
            <a:pPr marL="0" indent="0">
              <a:buNone/>
            </a:pPr>
            <a:r>
              <a:rPr lang="es-CO" dirty="0"/>
              <a:t>Durante los mil años siguientes grité: ¡Suéltenme! ¡Suéltenme! Quien me haga salir recibirá Arabia entera como recompensa. Pero nadie me oyó y nadie me liberó.</a:t>
            </a:r>
          </a:p>
          <a:p>
            <a:pPr marL="0" indent="0">
              <a:buNone/>
            </a:pPr>
            <a:r>
              <a:rPr lang="es-CO" dirty="0"/>
              <a:t>Durante los mil años siguientes quedé quieto y pensé para mis adentros: Si logro salir alguna vez de esta horrible botella, mataré al primer hombre a quien vea. ¡Y después de él a todos los que me encuentre!</a:t>
            </a:r>
          </a:p>
          <a:p>
            <a:pPr marL="0" indent="0">
              <a:buNone/>
            </a:pPr>
            <a:r>
              <a:rPr lang="es-CO" dirty="0"/>
              <a:t>-¡Pero el Sultán </a:t>
            </a:r>
            <a:r>
              <a:rPr lang="es-CO" dirty="0" err="1"/>
              <a:t>Soleimán</a:t>
            </a:r>
            <a:r>
              <a:rPr lang="es-CO" dirty="0"/>
              <a:t> murió hace casi tres mil años! -gritó </a:t>
            </a:r>
            <a:r>
              <a:rPr lang="es-CO" dirty="0" err="1"/>
              <a:t>Abdula</a:t>
            </a:r>
            <a:r>
              <a:rPr lang="es-CO" dirty="0"/>
              <a:t>.</a:t>
            </a:r>
          </a:p>
          <a:p>
            <a:pPr marL="0" indent="0">
              <a:buNone/>
            </a:pPr>
            <a:r>
              <a:rPr lang="es-CO" dirty="0"/>
              <a:t>-¡Exacto! -replicó con brusquedad el genio-. ¿Te sorprende que esté de tan pésimo humor?</a:t>
            </a:r>
          </a:p>
          <a:p>
            <a:endParaRPr lang="es-CO" dirty="0"/>
          </a:p>
        </p:txBody>
      </p:sp>
    </p:spTree>
    <p:extLst>
      <p:ext uri="{BB962C8B-B14F-4D97-AF65-F5344CB8AC3E}">
        <p14:creationId xmlns:p14="http://schemas.microsoft.com/office/powerpoint/2010/main" val="3234921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11560" y="476672"/>
            <a:ext cx="7992888" cy="5184576"/>
          </a:xfrm>
        </p:spPr>
        <p:txBody>
          <a:bodyPr>
            <a:normAutofit fontScale="85000" lnSpcReduction="20000"/>
          </a:bodyPr>
          <a:lstStyle/>
          <a:p>
            <a:pPr marL="0" indent="0">
              <a:buNone/>
            </a:pPr>
            <a:r>
              <a:rPr lang="es-CO" dirty="0"/>
              <a:t>Profirió un gran grito y el agua se puso a hervir en torno a sus tobillos. Levantó su gigantesca espada, que centelleó al sol, y cortó una nube en tiras encima de su cabeza. Luego miró hacia abajo para disfrutar por última vez del espectáculo del rostro aterrado del pescador.</a:t>
            </a:r>
          </a:p>
          <a:p>
            <a:pPr marL="0" indent="0">
              <a:buNone/>
            </a:pPr>
            <a:r>
              <a:rPr lang="es-CO" dirty="0"/>
              <a:t>Pero </a:t>
            </a:r>
            <a:r>
              <a:rPr lang="es-CO" dirty="0" err="1"/>
              <a:t>Abdula</a:t>
            </a:r>
            <a:r>
              <a:rPr lang="es-CO" dirty="0"/>
              <a:t> no sólo no estaba asustado sino que permanecía de pie, con los brazos en jarras, la cabeza ladeada y la cara iluminada por una sonrisa.</a:t>
            </a:r>
          </a:p>
          <a:p>
            <a:pPr marL="0" indent="0">
              <a:buNone/>
            </a:pPr>
            <a:r>
              <a:rPr lang="es-CO" dirty="0"/>
              <a:t>-Vamos, vamos, genio -dijo tranquilamente- Deja de tomarme el pelo y dime, de verdad, de dónde has salido.</a:t>
            </a:r>
          </a:p>
          <a:p>
            <a:pPr marL="0" indent="0">
              <a:buNone/>
            </a:pPr>
            <a:r>
              <a:rPr lang="es-CO" dirty="0"/>
              <a:t>El suelo tembló cuando el genio inspiró profundamente.</a:t>
            </a:r>
          </a:p>
          <a:p>
            <a:pPr marL="0" indent="0">
              <a:buNone/>
            </a:pPr>
            <a:r>
              <a:rPr lang="es-CO" dirty="0"/>
              <a:t>-¿Qué? ¡Tú, gusano! ¡Tú, inmundo bicharraco! ¡Prepárate a morir!</a:t>
            </a:r>
          </a:p>
          <a:p>
            <a:pPr marL="0" indent="0">
              <a:buNone/>
            </a:pPr>
            <a:r>
              <a:rPr lang="es-CO" dirty="0"/>
              <a:t>-¡Oh, vamos! Tú bromeas. Menudo cuento. Dime la verdad. Yo estaba distraído vaciando esa vieja botella y no te he visto acercarte.</a:t>
            </a:r>
          </a:p>
          <a:p>
            <a:pPr marL="0" indent="0">
              <a:buNone/>
            </a:pPr>
            <a:r>
              <a:rPr lang="es-CO" dirty="0"/>
              <a:t>-¿Qué? ¡Tú, hormiga! ¡Tú, tijereta! ¡Yo he salido de esa botella! ¡Y voy a matar a todo el mundo!</a:t>
            </a:r>
          </a:p>
          <a:p>
            <a:pPr marL="0" indent="0">
              <a:buNone/>
            </a:pPr>
            <a:r>
              <a:rPr lang="es-CO" dirty="0"/>
              <a:t>-Pero amigo mío, amigo mío -suspiró </a:t>
            </a:r>
            <a:r>
              <a:rPr lang="es-CO" dirty="0" err="1"/>
              <a:t>Abdula</a:t>
            </a:r>
            <a:r>
              <a:rPr lang="es-CO" dirty="0"/>
              <a:t>- Tu madre nunca te enseñó a decir mentiras, sobre todo gordas. Basta ver el tamaño de esa botella y las dimensiones de tu cuerpo: tú has salido de esa botella tanto como yo.</a:t>
            </a:r>
          </a:p>
          <a:p>
            <a:endParaRPr lang="es-CO" dirty="0"/>
          </a:p>
        </p:txBody>
      </p:sp>
      <p:sp>
        <p:nvSpPr>
          <p:cNvPr id="3" name="2 Título"/>
          <p:cNvSpPr>
            <a:spLocks noGrp="1"/>
          </p:cNvSpPr>
          <p:nvPr>
            <p:ph type="title"/>
          </p:nvPr>
        </p:nvSpPr>
        <p:spPr>
          <a:xfrm>
            <a:off x="-1548680" y="260648"/>
            <a:ext cx="226368" cy="426376"/>
          </a:xfrm>
        </p:spPr>
        <p:txBody>
          <a:bodyPr>
            <a:normAutofit fontScale="90000"/>
          </a:bodyPr>
          <a:lstStyle/>
          <a:p>
            <a:endParaRPr lang="es-CO" dirty="0"/>
          </a:p>
        </p:txBody>
      </p:sp>
    </p:spTree>
    <p:extLst>
      <p:ext uri="{BB962C8B-B14F-4D97-AF65-F5344CB8AC3E}">
        <p14:creationId xmlns:p14="http://schemas.microsoft.com/office/powerpoint/2010/main" val="2872081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11560" y="476672"/>
            <a:ext cx="8064896" cy="5760640"/>
          </a:xfrm>
        </p:spPr>
        <p:txBody>
          <a:bodyPr>
            <a:normAutofit/>
          </a:bodyPr>
          <a:lstStyle/>
          <a:p>
            <a:pPr marL="0" indent="0">
              <a:buNone/>
            </a:pPr>
            <a:r>
              <a:rPr lang="es-CO" dirty="0"/>
              <a:t>Entonces, </a:t>
            </a:r>
            <a:r>
              <a:rPr lang="es-CO" dirty="0" err="1"/>
              <a:t>Abdula</a:t>
            </a:r>
            <a:r>
              <a:rPr lang="es-CO" dirty="0"/>
              <a:t>, con grandes aspavientos, hizo como que intentaba meter el pie por el estrecho cuello de la botella.</a:t>
            </a:r>
          </a:p>
          <a:p>
            <a:pPr marL="0" indent="0">
              <a:buNone/>
            </a:pPr>
            <a:r>
              <a:rPr lang="es-CO" dirty="0"/>
              <a:t>-¡Tú, cucaracha! Tú... tú...</a:t>
            </a:r>
          </a:p>
          <a:p>
            <a:pPr marL="0" indent="0">
              <a:buNone/>
            </a:pPr>
            <a:r>
              <a:rPr lang="es-CO" dirty="0"/>
              <a:t>El labio inferior del genio empezó a temblar.</a:t>
            </a:r>
          </a:p>
          <a:p>
            <a:pPr marL="0" indent="0">
              <a:buNone/>
            </a:pPr>
            <a:r>
              <a:rPr lang="es-CO" dirty="0"/>
              <a:t>-¡Te digo que he salido de esa botella!</a:t>
            </a:r>
          </a:p>
          <a:p>
            <a:pPr marL="0" indent="0">
              <a:buNone/>
            </a:pPr>
            <a:r>
              <a:rPr lang="es-CO" dirty="0"/>
              <a:t>-¡</a:t>
            </a:r>
            <a:r>
              <a:rPr lang="es-CO" dirty="0" err="1"/>
              <a:t>Puafl</a:t>
            </a:r>
            <a:r>
              <a:rPr lang="es-CO" dirty="0"/>
              <a:t> -se burló </a:t>
            </a:r>
            <a:r>
              <a:rPr lang="es-CO" dirty="0" err="1"/>
              <a:t>Abdula</a:t>
            </a:r>
            <a:r>
              <a:rPr lang="es-CO" dirty="0"/>
              <a:t>- Entonces demuéstramelo.</a:t>
            </a:r>
          </a:p>
          <a:p>
            <a:pPr marL="0" indent="0">
              <a:buNone/>
            </a:pPr>
            <a:r>
              <a:rPr lang="es-CO" dirty="0"/>
              <a:t>Los pelos del pecho sucio del genio empezaron a erizarse y levantó el puño hacia el cielo con rabia. Luego, tras quedarse unos instantes pensativo, se fundió como un pedazo de mantequilla, en todos los colores del arco iris. Después los colores se diluyeron y un chaparrón de humo y ceniza se desplomó sobre la botellita y se quedó encerrado dentro.</a:t>
            </a:r>
          </a:p>
          <a:p>
            <a:pPr marL="0" indent="0">
              <a:buNone/>
            </a:pPr>
            <a:r>
              <a:rPr lang="es-CO" dirty="0"/>
              <a:t>-¿Lo ves? -dijo una extraña voz cavernosa desde el interior-¿No te lo había dicho?</a:t>
            </a:r>
          </a:p>
          <a:p>
            <a:endParaRPr lang="es-CO" dirty="0"/>
          </a:p>
        </p:txBody>
      </p:sp>
      <p:sp>
        <p:nvSpPr>
          <p:cNvPr id="3" name="2 Título"/>
          <p:cNvSpPr>
            <a:spLocks noGrp="1"/>
          </p:cNvSpPr>
          <p:nvPr>
            <p:ph type="title"/>
          </p:nvPr>
        </p:nvSpPr>
        <p:spPr>
          <a:xfrm>
            <a:off x="-1980728" y="404664"/>
            <a:ext cx="658416" cy="570392"/>
          </a:xfrm>
        </p:spPr>
        <p:txBody>
          <a:bodyPr>
            <a:normAutofit fontScale="90000"/>
          </a:bodyPr>
          <a:lstStyle/>
          <a:p>
            <a:endParaRPr lang="es-CO" dirty="0"/>
          </a:p>
        </p:txBody>
      </p:sp>
    </p:spTree>
    <p:extLst>
      <p:ext uri="{BB962C8B-B14F-4D97-AF65-F5344CB8AC3E}">
        <p14:creationId xmlns:p14="http://schemas.microsoft.com/office/powerpoint/2010/main" val="3545025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584" y="404664"/>
            <a:ext cx="7408333" cy="2304256"/>
          </a:xfrm>
        </p:spPr>
        <p:txBody>
          <a:bodyPr/>
          <a:lstStyle/>
          <a:p>
            <a:pPr marL="0" indent="0">
              <a:buNone/>
            </a:pPr>
            <a:r>
              <a:rPr lang="es-CO" dirty="0"/>
              <a:t>Rápido como un relámpago, </a:t>
            </a:r>
            <a:r>
              <a:rPr lang="es-CO" dirty="0" err="1"/>
              <a:t>Abdula</a:t>
            </a:r>
            <a:r>
              <a:rPr lang="es-CO" dirty="0"/>
              <a:t> sacó el tapón de su bolsillo y lo introdujo en el cuello de la botella. Lo enroscó y lo apretó hasta que quedó bien ajustado.</a:t>
            </a:r>
            <a:br>
              <a:rPr lang="es-CO" dirty="0"/>
            </a:br>
            <a:r>
              <a:rPr lang="es-CO" dirty="0"/>
              <a:t>-¡Eh! ¡Tú, gusano, déjame salir! ¡Déjame salir inmediatamente!</a:t>
            </a:r>
          </a:p>
          <a:p>
            <a:pPr marL="0" indent="0">
              <a:buNone/>
            </a:pPr>
            <a:endParaRPr lang="es-CO" dirty="0"/>
          </a:p>
        </p:txBody>
      </p:sp>
      <p:sp>
        <p:nvSpPr>
          <p:cNvPr id="3" name="2 Título"/>
          <p:cNvSpPr>
            <a:spLocks noGrp="1"/>
          </p:cNvSpPr>
          <p:nvPr>
            <p:ph type="title"/>
          </p:nvPr>
        </p:nvSpPr>
        <p:spPr>
          <a:xfrm flipH="1">
            <a:off x="-1476672" y="476672"/>
            <a:ext cx="853752" cy="210352"/>
          </a:xfrm>
        </p:spPr>
        <p:txBody>
          <a:bodyPr>
            <a:normAutofit fontScale="90000"/>
          </a:bodyPr>
          <a:lstStyle/>
          <a:p>
            <a:endParaRPr lang="es-CO" dirty="0"/>
          </a:p>
        </p:txBody>
      </p:sp>
      <p:pic>
        <p:nvPicPr>
          <p:cNvPr id="2052" name="Picture 4" descr="genio en la botel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0575" y="2636912"/>
            <a:ext cx="3810000" cy="3829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80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584" y="620688"/>
            <a:ext cx="7848872" cy="5112568"/>
          </a:xfrm>
        </p:spPr>
        <p:txBody>
          <a:bodyPr>
            <a:normAutofit fontScale="92500" lnSpcReduction="10000"/>
          </a:bodyPr>
          <a:lstStyle/>
          <a:p>
            <a:pPr marL="0" indent="0">
              <a:buNone/>
            </a:pPr>
            <a:r>
              <a:rPr lang="es-CO" dirty="0"/>
              <a:t>¡Oh, no!- dijo </a:t>
            </a:r>
            <a:r>
              <a:rPr lang="es-CO" dirty="0" err="1"/>
              <a:t>Abdula</a:t>
            </a:r>
            <a:r>
              <a:rPr lang="es-CO" dirty="0"/>
              <a:t> con una sonrisa- Ahí te puedes quedar otros mil años si vas a ser tan desagradable.</a:t>
            </a:r>
          </a:p>
          <a:p>
            <a:pPr marL="0" indent="0">
              <a:buNone/>
            </a:pPr>
            <a:r>
              <a:rPr lang="es-CO" dirty="0"/>
              <a:t>-¡No! ¡Por favor, no! Te prometo realizar tres de tus deseos si me dejas salir otra vez. ¡Abre esta botella ahora mismo, hormiga!</a:t>
            </a:r>
          </a:p>
          <a:p>
            <a:pPr marL="0" indent="0">
              <a:buNone/>
            </a:pPr>
            <a:r>
              <a:rPr lang="es-CO" dirty="0" err="1"/>
              <a:t>Abdula</a:t>
            </a:r>
            <a:r>
              <a:rPr lang="es-CO" dirty="0"/>
              <a:t> tomó impulso y con todas sus fuerzas arrojó la botella al mar tan lejos como pudo</a:t>
            </a:r>
            <a:r>
              <a:rPr lang="es-CO" dirty="0" smtClean="0"/>
              <a:t>.</a:t>
            </a:r>
          </a:p>
          <a:p>
            <a:pPr marL="0" indent="0">
              <a:buNone/>
            </a:pPr>
            <a:r>
              <a:rPr lang="es-CO" dirty="0"/>
              <a:t>-¡Te regalaré Arabia entera! -chilló el genio mientras la botella volaba por los aires.</a:t>
            </a:r>
          </a:p>
          <a:p>
            <a:pPr marL="0" indent="0">
              <a:buNone/>
            </a:pPr>
            <a:r>
              <a:rPr lang="es-CO" dirty="0"/>
              <a:t>Hizo "</a:t>
            </a:r>
            <a:r>
              <a:rPr lang="es-CO" dirty="0" err="1"/>
              <a:t>plop</a:t>
            </a:r>
            <a:r>
              <a:rPr lang="es-CO" dirty="0"/>
              <a:t>" al caer al agua. No se oyó nada más, salvo el ruido de las olas que llegaban suavemente a la orilla.</a:t>
            </a:r>
          </a:p>
          <a:p>
            <a:pPr marL="0" indent="0">
              <a:buNone/>
            </a:pPr>
            <a:r>
              <a:rPr lang="es-CO" dirty="0"/>
              <a:t>Más tarde, aquel mismo día, </a:t>
            </a:r>
            <a:r>
              <a:rPr lang="es-CO" dirty="0" err="1"/>
              <a:t>Abdula</a:t>
            </a:r>
            <a:r>
              <a:rPr lang="es-CO" dirty="0"/>
              <a:t> regresó a la playa y colocó un letrero que decía: "Cuidado con el genio de la botella. No pescar." Y se fue con su red bajo el brazo a instalarse en otro lugar de la playa.</a:t>
            </a:r>
          </a:p>
          <a:p>
            <a:endParaRPr lang="es-CO" dirty="0"/>
          </a:p>
        </p:txBody>
      </p:sp>
      <p:sp>
        <p:nvSpPr>
          <p:cNvPr id="3" name="2 Título"/>
          <p:cNvSpPr>
            <a:spLocks noGrp="1"/>
          </p:cNvSpPr>
          <p:nvPr>
            <p:ph type="title"/>
          </p:nvPr>
        </p:nvSpPr>
        <p:spPr>
          <a:xfrm>
            <a:off x="-2124744" y="260648"/>
            <a:ext cx="658416" cy="426376"/>
          </a:xfrm>
        </p:spPr>
        <p:txBody>
          <a:bodyPr>
            <a:normAutofit fontScale="90000"/>
          </a:bodyPr>
          <a:lstStyle/>
          <a:p>
            <a:endParaRPr lang="es-CO" dirty="0"/>
          </a:p>
        </p:txBody>
      </p:sp>
    </p:spTree>
    <p:extLst>
      <p:ext uri="{BB962C8B-B14F-4D97-AF65-F5344CB8AC3E}">
        <p14:creationId xmlns:p14="http://schemas.microsoft.com/office/powerpoint/2010/main" val="8429243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TotalTime>
  <Words>1231</Words>
  <Application>Microsoft Office PowerPoint</Application>
  <PresentationFormat>Presentación en pantalla (4:3)</PresentationFormat>
  <Paragraphs>43</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Forma de onda</vt:lpstr>
      <vt:lpstr>ABDULA Y EL GENIO</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ABDULA Y EL GENIO</dc:title>
  <dc:creator>SONY</dc:creator>
  <cp:lastModifiedBy>SONY</cp:lastModifiedBy>
  <cp:revision>3</cp:revision>
  <dcterms:created xsi:type="dcterms:W3CDTF">2014-09-22T21:09:52Z</dcterms:created>
  <dcterms:modified xsi:type="dcterms:W3CDTF">2014-09-22T21:33:52Z</dcterms:modified>
</cp:coreProperties>
</file>